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9" r:id="rId4"/>
    <p:sldId id="257" r:id="rId5"/>
    <p:sldId id="258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u-HU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BBFE6A-164B-46F6-A69D-D662656D3970}" type="datetimeFigureOut">
              <a:rPr lang="hu-HU" smtClean="0"/>
              <a:pPr/>
              <a:t>2023. 03. 02.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22A66F9-F63C-4986-99C0-BBF3CE6968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3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852947">
            <a:off x="4741935" y="806476"/>
            <a:ext cx="3851733" cy="2567822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7544" y="2492896"/>
            <a:ext cx="7772400" cy="100811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b="1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Hit és erkölcstan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3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3143598"/>
            <a:ext cx="4339344" cy="2887636"/>
          </a:xfrm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201622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b="1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„Engedjétek hozzám a gyermekeket, mert ilyeneké az Isten országa” /</a:t>
            </a:r>
            <a:r>
              <a:rPr lang="hu-HU" b="1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Mt</a:t>
            </a:r>
            <a:r>
              <a:rPr lang="hu-HU" b="1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19,14/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5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717032"/>
            <a:ext cx="5246296" cy="2448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HeroicExtremeLeftFacing"/>
            <a:lightRig rig="threePt" dir="t"/>
          </a:scene3d>
        </p:spPr>
      </p:pic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761372" y="2348880"/>
            <a:ext cx="4626159" cy="3305666"/>
          </a:xfrm>
        </p:spPr>
        <p:txBody>
          <a:bodyPr/>
          <a:lstStyle/>
          <a:p>
            <a:r>
              <a:rPr lang="hu-HU" dirty="0"/>
              <a:t>Erkölcstan</a:t>
            </a:r>
            <a:br>
              <a:rPr lang="hu-HU" dirty="0"/>
            </a:br>
            <a:br>
              <a:rPr lang="hu-HU" dirty="0"/>
            </a:br>
            <a:r>
              <a:rPr lang="hu-HU" sz="2000" dirty="0"/>
              <a:t>Vagy</a:t>
            </a:r>
            <a:endParaRPr lang="hu-HU" dirty="0"/>
          </a:p>
          <a:p>
            <a:pPr>
              <a:buNone/>
            </a:pPr>
            <a:endParaRPr lang="hu-HU" dirty="0"/>
          </a:p>
          <a:p>
            <a:r>
              <a:rPr lang="hu-HU" dirty="0"/>
              <a:t>Hit-és erkölcstan</a:t>
            </a:r>
            <a:br>
              <a:rPr lang="hu-HU" dirty="0"/>
            </a:br>
            <a:r>
              <a:rPr lang="hu-HU" dirty="0"/>
              <a:t>      (Hittan)</a:t>
            </a:r>
          </a:p>
          <a:p>
            <a:endParaRPr lang="hu-HU" dirty="0"/>
          </a:p>
          <a:p>
            <a:endParaRPr lang="hu-HU" dirty="0"/>
          </a:p>
          <a:p>
            <a:pPr>
              <a:buNone/>
            </a:pP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355976" y="1772816"/>
            <a:ext cx="4226679" cy="208089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hu-HU" sz="2800" dirty="0"/>
              <a:t>„A 2013/14-es tanévtől kötelező az erkölcstan, ami helyett kötelezően választható a hit- és erkölcstan”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314848" cy="9144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Miről dönt a szülő?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b="1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Szülők döntése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3931920" cy="4389120"/>
          </a:xfrm>
        </p:spPr>
        <p:txBody>
          <a:bodyPr>
            <a:normAutofit/>
          </a:bodyPr>
          <a:lstStyle/>
          <a:p>
            <a:r>
              <a:rPr lang="hu-HU" dirty="0"/>
              <a:t>Egész tanévre szól</a:t>
            </a:r>
            <a:br>
              <a:rPr lang="hu-HU" dirty="0"/>
            </a:br>
            <a:endParaRPr lang="hu-HU" dirty="0"/>
          </a:p>
          <a:p>
            <a:r>
              <a:rPr lang="hu-HU" dirty="0"/>
              <a:t>Minden tanév május 20-ig jelezheti a szülő, hogy a következő tanévben hittant, vagy erkölcstant tanuljon a gyermeke</a:t>
            </a:r>
            <a:br>
              <a:rPr lang="hu-HU" dirty="0"/>
            </a:br>
            <a:endParaRPr lang="hu-HU" dirty="0"/>
          </a:p>
        </p:txBody>
      </p:sp>
      <p:pic>
        <p:nvPicPr>
          <p:cNvPr id="5" name="Tartalom helye 4" descr="1.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988840"/>
            <a:ext cx="3511390" cy="275007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4626159" cy="5616624"/>
          </a:xfrm>
        </p:spPr>
        <p:txBody>
          <a:bodyPr>
            <a:normAutofit fontScale="92500"/>
          </a:bodyPr>
          <a:lstStyle/>
          <a:p>
            <a:r>
              <a:rPr lang="hu-HU" dirty="0"/>
              <a:t>Hit- és erkölcstan órára várjuk a nem megkeresztelteket is </a:t>
            </a:r>
            <a:br>
              <a:rPr lang="hu-HU" dirty="0"/>
            </a:br>
            <a:endParaRPr lang="hu-HU" dirty="0"/>
          </a:p>
          <a:p>
            <a:r>
              <a:rPr lang="hu-HU" dirty="0"/>
              <a:t>Szentségek felvétele csak folyamatos (1-8. o.) hitoktatás esetén lehetséges</a:t>
            </a:r>
            <a:br>
              <a:rPr lang="hu-HU" dirty="0"/>
            </a:br>
            <a:endParaRPr lang="hu-HU" dirty="0"/>
          </a:p>
          <a:p>
            <a:r>
              <a:rPr lang="hu-HU" dirty="0"/>
              <a:t>A szentségi felkészítéshez nem elegendő a heti egy óra</a:t>
            </a:r>
            <a:br>
              <a:rPr lang="hu-HU" dirty="0"/>
            </a:br>
            <a:endParaRPr lang="hu-HU" dirty="0"/>
          </a:p>
          <a:p>
            <a:r>
              <a:rPr lang="hu-HU" dirty="0"/>
              <a:t>Az iskolában fakultatív hittanóra keretében lehetőség van a második órára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538847" y="3573016"/>
            <a:ext cx="2971800" cy="2080898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1063856">
            <a:off x="5079018" y="830693"/>
            <a:ext cx="3506536" cy="151216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Hitoktatás, de kinek?</a:t>
            </a:r>
          </a:p>
        </p:txBody>
      </p:sp>
      <p:pic>
        <p:nvPicPr>
          <p:cNvPr id="1026" name="Picture 2" descr="C:\Users\user\Downloads\hittan\2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140968"/>
            <a:ext cx="3364704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201622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Az Egyház Jézus Krisztustól kapott küldetését teljesíti, amikor hirdeti az evangéliumot, az örömhírt.</a:t>
            </a:r>
            <a:br>
              <a:rPr lang="hu-HU" sz="3600" b="1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hu-HU" sz="3600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59936" cy="3603104"/>
          </a:xfrm>
        </p:spPr>
        <p:txBody>
          <a:bodyPr/>
          <a:lstStyle/>
          <a:p>
            <a:r>
              <a:rPr lang="hu-HU" dirty="0"/>
              <a:t>Ennek a feladatnak lényeges része a hitoktatás,  a hit hirdetése, (liturgia) a hit ünneplése és a (</a:t>
            </a:r>
            <a:r>
              <a:rPr lang="hu-HU" i="1" dirty="0"/>
              <a:t>diakónia) </a:t>
            </a:r>
            <a:r>
              <a:rPr lang="hu-HU" dirty="0"/>
              <a:t>a hit gyakorlása.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564904"/>
            <a:ext cx="4059936" cy="3531096"/>
          </a:xfrm>
        </p:spPr>
        <p:txBody>
          <a:bodyPr/>
          <a:lstStyle/>
          <a:p>
            <a:r>
              <a:rPr lang="hu-HU" dirty="0"/>
              <a:t>Jézus tanítása örök érvényű, az ember igaz boldogságát szolgálja.</a:t>
            </a:r>
          </a:p>
          <a:p>
            <a:endParaRPr lang="hu-HU" dirty="0"/>
          </a:p>
        </p:txBody>
      </p:sp>
      <p:pic>
        <p:nvPicPr>
          <p:cNvPr id="5" name="Kép 4" descr="7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51442">
            <a:off x="2323165" y="4253073"/>
            <a:ext cx="5619750" cy="2562225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Egyetemet végzett képzett, gyakorló hittanáraink segítenek a vallásos nevelésben a katolikus hittanórákon</a:t>
            </a:r>
          </a:p>
          <a:p>
            <a:r>
              <a:rPr lang="hu-HU" dirty="0"/>
              <a:t>A tanórák imádságos légkörben a plébánossal és az egyházmegye hitoktatóival  összhangban zajlanak</a:t>
            </a:r>
          </a:p>
          <a:p>
            <a:r>
              <a:rPr lang="hu-HU" dirty="0"/>
              <a:t>Ehhez szükséges tankönyvet az egyházmegye biztosítja tanulóink számára</a:t>
            </a:r>
          </a:p>
          <a:p>
            <a:r>
              <a:rPr lang="hu-HU" dirty="0"/>
              <a:t>A „kötelező” hit- és erkölcstanóra az órarendbe illesztve délelőtt valósul meg, míg a „fakultatív” hit- és erkölcstanóra a tanítás után, délutáni időpontban kerül megtartásra.</a:t>
            </a:r>
          </a:p>
          <a:p>
            <a:endParaRPr lang="hu-HU" dirty="0"/>
          </a:p>
          <a:p>
            <a:pPr>
              <a:buNone/>
            </a:pPr>
            <a:endParaRPr lang="hu-HU" dirty="0"/>
          </a:p>
        </p:txBody>
      </p:sp>
      <p:pic>
        <p:nvPicPr>
          <p:cNvPr id="5" name="Kép 4" descr="Biblia_magvető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500042"/>
            <a:ext cx="2456073" cy="36794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4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700808"/>
            <a:ext cx="4824536" cy="2885073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6000" b="1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Rád is számítunk!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683568" y="4725144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„Tanítsátok meg őket mindannak a megtartására, amit parancsoltam nektek!” /</a:t>
            </a:r>
            <a:r>
              <a:rPr lang="hu-H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Mt</a:t>
            </a:r>
            <a:r>
              <a:rPr lang="hu-H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20,28/</a:t>
            </a:r>
            <a:endParaRPr lang="hu-H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267</Words>
  <Application>Microsoft Office PowerPoint</Application>
  <PresentationFormat>Diavetítés a képernyőre (4:3 oldalarány)</PresentationFormat>
  <Paragraphs>25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Constantia</vt:lpstr>
      <vt:lpstr>Wingdings 2</vt:lpstr>
      <vt:lpstr>Papír</vt:lpstr>
      <vt:lpstr>Hit és erkölcstan</vt:lpstr>
      <vt:lpstr>„Engedjétek hozzám a gyermekeket, mert ilyeneké az Isten országa” /Mt 19,14/</vt:lpstr>
      <vt:lpstr>Miről dönt a szülő?</vt:lpstr>
      <vt:lpstr>A Szülők döntése</vt:lpstr>
      <vt:lpstr>Hitoktatás, de kinek?</vt:lpstr>
      <vt:lpstr>Az Egyház Jézus Krisztustól kapott küldetését teljesíti, amikor hirdeti az evangéliumot, az örömhírt. </vt:lpstr>
      <vt:lpstr>PowerPoint-bemutató</vt:lpstr>
      <vt:lpstr>Rád is számítunk!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és erkölcstan</dc:title>
  <dc:creator>user</dc:creator>
  <cp:lastModifiedBy>SzR</cp:lastModifiedBy>
  <cp:revision>33</cp:revision>
  <dcterms:created xsi:type="dcterms:W3CDTF">2014-02-26T09:26:22Z</dcterms:created>
  <dcterms:modified xsi:type="dcterms:W3CDTF">2023-03-02T07:16:45Z</dcterms:modified>
</cp:coreProperties>
</file>